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5A9"/>
    <a:srgbClr val="D7A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82"/>
  </p:normalViewPr>
  <p:slideViewPr>
    <p:cSldViewPr snapToGrid="0">
      <p:cViewPr varScale="1">
        <p:scale>
          <a:sx n="88" d="100"/>
          <a:sy n="88" d="100"/>
        </p:scale>
        <p:origin x="17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1-02T22:53:05.68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1 184 24575,'0'56'0,"0"10"0,0 20 0,0-14 0,0 1 0,2-5 0,0-9 0,3 7 0,-1-14 0,-1-6 0,-1-2 0,-2-2 0,2 1 0,1-1 0,1 0 0,-1-1 0,0-1 0,-1-1 0,-2 0 0,2 0 0,0-3 0,1-2 0,-1-2 0,0-2 0,0 0 0,0 1 0,2-1 0,-1 2 0,1-2 0,1 0 0,-1-3 0,-1-4 0,1-1 0,-1-2 0,1-1 0,0-1 0,-2-1 0,1-1 0,0 0 0,1 2 0,0 0 0,-1-1 0,1-2 0,-2-1 0,0 2 0,-1 2 0,1 0 0,6-4 0,17-7 0,8-5 0,28-6 0,33-6 0,-35 2 0,2 0 0,11-3 0,1 0 0,0 0 0,-2 0 0,-5 1 0,-1 1 0,-4 1 0,0 1 0,-3 1 0,0 1 0,-3 0 0,-1 1 0,0 1 0,-1 1 0,-2 0 0,0 1 0,42 1 0,-6 0 0,-4 0 0,-2 0 0,4 0 0,2 0 0,4 0 0,0 0 0,-2 0 0,-2 0 0,-5 0 0,-1 1 0,3 2 0,1 0 0,6-1 0,0-1 0,-7-1 0,-4 0 0,-6 2 0,-3 1 0,-1-1 0,1 0 0,1-2 0,1 0 0,-2 0 0,-2 0 0,-3 0 0,-2 0 0,2 0 0,-2 0 0,0 0 0,0 0 0,-2 0 0,-1 0 0,-4 0 0,4 0 0,3 0 0,1 0 0,3-1 0,-4-1 0,-5 0 0,-4-1 0,-6 1 0,-4-1 0,-1 1 0,-3-1 0,0 2 0,-1 1 0,-1 0 0,2 0 0,0 0 0,2 0 0,2 0 0,-1 0 0,1 0 0,1 0 0,3 0 0,1 0 0,-2 0 0,-2 2 0,1 1 0,0 4 0,3 0 0,6 0 0,2 0 0,3-1 0,0 1 0,-3 0 0,3-1 0,-1 1 0,-2-1 0,-6-1 0,-10 2 0,-6-3 0,-5 0 0,-1 1 0,1-1 0,1 1 0,-1 0 0,-1-1 0,0-1 0,2 0 0,-1 1 0,2 2 0,-3-1 0,-4-1 0,-1 0 0,-3-2 0,1 0 0,2 2 0,-3-2 0,-1 0 0,-3 0 0,-1-1 0,1 1 0,1 0 0,-1 2 0,0-2 0,-2 0 0,0 2 0,0-2 0,0 0 0,0 0 0,0-2 0,-1 0 0,1 0 0,-2 0 0,-2 2 0,-2 0 0,-3-2 0,-2-3 0,-2-3 0,-3-17 0,0-24 0,2-29 0,1 23 0,0-4 0,1-5 0,1-1 0,-1 0 0,1 2 0,-1 9 0,0 4 0,1-21 0,-2 32 0,-2 19 0,-1 1 0,0-19 0,1-28 0,2-25 0,-1 36 0,-1-1 0,2-44 0,-2 18 0,1 24 0,0 24 0,0 13 0,0 3 0,-2-4 0,0-5 0,0-5 0,0-3 0,0 0 0,0 1 0,0 4 0,0 7 0,-1 8 0,-6 6 0,-11 2 0,-6 2 0,-14-4 0,-10-4 0,-6 1 0,-13-4 0,0 1 0,-4-2 0,-3-3 0,-3-1 0,-2-4 0,4 0 0,6 0 0,8 3 0,8 4 0,4 0 0,0-1 0,-1 0 0,0 1 0,4 3 0,5 3 0,1 1 0,0 2 0,-4 0 0,-1 1 0,-1 2 0,0 2 0,-1 2 0,1 0 0,0 0 0,3 0 0,3 0 0,2 0 0,2 0 0,-2 0 0,-2 0 0,-4 0 0,-2 0 0,-1 0 0,0 0 0,-3 0 0,1 0 0,3 0 0,4 0 0,6 0 0,1 0 0,-3 2 0,-2 1 0,-2-1 0,-1 2 0,-2-1 0,-2-1 0,-5 2 0,-2 1 0,1 0 0,1 0 0,3 0 0,3-1 0,4 2 0,1 1 0,2 0 0,1 0 0,-2 1 0,-1-1 0,-5 1 0,-6-1 0,-6 0 0,-6-1 0,-4 0 0,-4 1 0,-2 2 0,2 1 0,2 0 0,2 1 0,-4-2 0,-7 0 0,-5 0 0,-7 1 0,-1 0 0,3 0 0,5-2 0,6-1 0,4-2 0,6-2 0,3-1 0,4-2 0,-2 0 0,-5 0 0,-3 0 0,-2 0 0,8 0 0,5 0 0,7 0 0,3 0 0,0 0 0,-1-2 0,-3-2 0,-1-3 0,-2-2 0,0-1 0,-1 0 0,3 3 0,2 0 0,7 3 0,8 1 0,8 1 0,9 2 0,4-1 0,-1-1 0,-7 0 0,-10 0 0,-3 2 0,-6 0 0,1 0 0,-3 0 0,-3 0 0,3-2 0,5-1 0,5 1 0,-1 0 0,-7 2 0,-10 0 0,-7 0 0,1-2 0,0 0 0,6-1 0,5 2 0,5-1 0,4 0 0,4-1 0,6 1 0,4 0 0,5 0 0,4 0 0,5 0 0,2 2 0,1 0 0,-3 0 0,0 0 0,-1 0 0,1 0 0,3 0 0,3 0 0,2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18D0-DDD4-F5D7-67CF-593EFD63C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AA875D-38C9-199E-CA84-31CD91470B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5C8FF-F762-9261-F856-E4823CBA7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5D91E-B0A0-E29F-BF34-E1CF167D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28FB4-D7D7-51D2-5E9C-63EBFC971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7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3D6C-77BC-F6B0-73B9-51B801A3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E95AE8-3515-7631-9181-D2D943CA2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3DBF5-95FB-13E4-633E-12A9A3125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1FE15-1EF6-80C8-FC09-AB79BFB02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53459-974F-F678-979E-4C1B131F3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7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E425D9-7F71-6C99-F571-5FCDD0C1A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6F054-1282-9BDB-04C4-587A0BF36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F5E96-E76C-29B1-01A5-7A2560C1C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8DFE9-DB54-2384-C73D-4E5C76D0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C4226-1549-29BC-49AB-036DACA6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28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9A5BF-2AF3-4A14-D3D6-A6CFD8005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19193-5F0C-1D67-7215-9EA6673EF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E0229-6734-7191-9D35-3371FDE2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E5FAE-F6CA-BF08-E130-8981AE8E7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28775-6197-BFA9-4A5D-ACD98C58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26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6DC-BDF7-B2A5-9E3D-1E9B1321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DB320-F42F-F9E8-B1D8-413136DE8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64E8-4059-168C-D7EE-346CAC1AD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BAE45-8E2B-6811-F500-1227417D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9BB35-2B67-2AB0-1929-6B8EEEA28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4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19A2A-E72D-D36C-B5B3-A9616A9B7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17A4A-568B-A6DD-36D2-0EF935569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ED1C6-2135-4F86-DDE3-499B3651A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DA9D14-6027-8AFA-E1C6-2BA25045A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19D07-2200-42DE-B478-9FA8D451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CE957-408F-4A13-A118-A11D9FF9F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5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51A1-7960-A1B4-2C7C-E2D8C17BB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9C659-4F50-05DC-CB9D-95342B2B2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9FDAB-B0A2-8961-C2C4-F21326A65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E77C-5CA9-F142-3F72-7756EBA2BF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9BC898-EED3-8F15-D317-ABEF55F58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64DD9A-1CFD-66FB-D2D0-AE3438620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28318F-70B5-C5EF-DF97-BD0BD910C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1FDEC-DC90-B385-187C-1F81EBBE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26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144C8-5D65-92D8-40EC-8ED2CC1BB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C84A7-6D66-9ADC-732E-2AB8F8D75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C61A9-3395-69A1-86B1-07FA83B59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FB42B-C0DB-41F5-427E-683230D1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48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9CE382-82A5-3BEE-99E7-94B71185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52367-26AD-55CE-F0A9-3E91F3B28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109AF-3846-1597-2A2F-AEAC0309B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95D11-0C91-977A-448E-29E4A9C15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57B10-B20C-DE65-C0BA-78A991A47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6D072-13B9-EDFA-8284-7DBDB3573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55FBFD-89E5-6C80-879D-FD1810CF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07A8E-6993-25E3-48CE-38F53421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ADCEA-FCED-49C8-93B2-9C6CBCD6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6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BDBBC-E6BB-34DA-33DF-7064C9FCE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C77AE-ABE2-0805-ED47-88D0237AA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4D02A-E31C-48D0-466A-BFF949A21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87AC0-B7C8-5A02-1516-065ABDD1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0C5D9-E45B-22C1-0810-BF9613D5A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7AB3E-51C9-D1F9-9085-5237D7341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5A9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E4B42F-869A-89F6-9692-1FAC58112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B06E1-08AB-1D90-6FE4-C698E49AC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EB60A-0A97-BBA2-AAD4-ED90E7B948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B275F-9954-0E44-9F67-FEE6728AC4EC}" type="datetimeFigureOut">
              <a:rPr lang="en-US" smtClean="0"/>
              <a:t>1/2/26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6C9E7-A6D3-57A5-9004-5B9C9F78E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E27A2-6ADC-6D63-8910-5E2A3D1F2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E9EB6A-BEE6-734F-BEF8-ED072A13FC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3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23143-CFDC-6A01-BA83-E008D8B24D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 Findings on Current Drag and Incoherence in a Kelp Forest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85DDF68-AE12-0C4C-B733-894D94176F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59200" y="3628570"/>
            <a:ext cx="4673600" cy="2387600"/>
          </a:xfrm>
        </p:spPr>
        <p:txBody>
          <a:bodyPr/>
          <a:lstStyle/>
          <a:p>
            <a:r>
              <a:rPr lang="en-US" dirty="0"/>
              <a:t>By Jason Rooker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2044B6-1CBB-37E7-CFA3-F10222884B78}"/>
              </a:ext>
            </a:extLst>
          </p:cNvPr>
          <p:cNvSpPr txBox="1"/>
          <p:nvPr/>
        </p:nvSpPr>
        <p:spPr>
          <a:xfrm>
            <a:off x="2278743" y="5673112"/>
            <a:ext cx="3817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Dr. Derek Grimes</a:t>
            </a:r>
          </a:p>
          <a:p>
            <a:endParaRPr lang="en-US" dirty="0"/>
          </a:p>
          <a:p>
            <a:r>
              <a:rPr lang="en-US" dirty="0"/>
              <a:t>January 2026</a:t>
            </a:r>
          </a:p>
        </p:txBody>
      </p:sp>
      <p:pic>
        <p:nvPicPr>
          <p:cNvPr id="1026" name="Picture 2" descr="Workshops, meetings, and courses – Seasick Suanda">
            <a:extLst>
              <a:ext uri="{FF2B5EF4-FFF2-40B4-BE49-F238E27FC236}">
                <a16:creationId xmlns:a16="http://schemas.microsoft.com/office/drawing/2014/main" id="{CD37AA0A-F465-0B40-F324-3A89407F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4975019"/>
            <a:ext cx="1832429" cy="1832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652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8B73E-6808-3F39-20A7-24A196086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EDAAC-2BD4-E801-6BF4-99549826F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123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Four ADCPs were used for this analysis. </a:t>
            </a:r>
          </a:p>
          <a:p>
            <a:r>
              <a:rPr lang="en-US" dirty="0"/>
              <a:t>2 x Signature 1000</a:t>
            </a:r>
          </a:p>
          <a:p>
            <a:r>
              <a:rPr lang="en-US" dirty="0" err="1"/>
              <a:t>AquaDopp</a:t>
            </a:r>
            <a:r>
              <a:rPr lang="en-US" dirty="0"/>
              <a:t> 1Mhz</a:t>
            </a:r>
          </a:p>
          <a:p>
            <a:r>
              <a:rPr lang="en-US" dirty="0"/>
              <a:t>Vector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Signature was located at M1, all others were near M2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B73BAF-F61B-FA07-4D85-380EB00DF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870" y="1302167"/>
            <a:ext cx="6084751" cy="471532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C580E1-169A-C0C0-72CB-BA08D44563B8}"/>
              </a:ext>
            </a:extLst>
          </p:cNvPr>
          <p:cNvSpPr/>
          <p:nvPr/>
        </p:nvSpPr>
        <p:spPr>
          <a:xfrm>
            <a:off x="9357902" y="4419598"/>
            <a:ext cx="618925" cy="461665"/>
          </a:xfrm>
          <a:prstGeom prst="rect">
            <a:avLst/>
          </a:prstGeom>
          <a:solidFill>
            <a:schemeClr val="accent5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E09925-8B0C-447E-8B6D-C0CE8D2CACA5}"/>
              </a:ext>
            </a:extLst>
          </p:cNvPr>
          <p:cNvSpPr/>
          <p:nvPr/>
        </p:nvSpPr>
        <p:spPr>
          <a:xfrm>
            <a:off x="6390475" y="4415969"/>
            <a:ext cx="618925" cy="461665"/>
          </a:xfrm>
          <a:prstGeom prst="rect">
            <a:avLst/>
          </a:prstGeom>
          <a:solidFill>
            <a:srgbClr val="FF000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M1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048DFE-6920-AB7F-6E2E-C5533452AF89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6699937" y="3788229"/>
            <a:ext cx="182880" cy="6277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81B68-E426-8D49-6348-EFB1B84C8863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8913810" y="3659831"/>
            <a:ext cx="753555" cy="75976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9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2497-73F4-65C4-043E-3FD22AEA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04E1A-D83E-91FD-8AEC-142D1F321B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The Vector is a point velocity sensor</a:t>
            </a:r>
          </a:p>
          <a:p>
            <a:r>
              <a:rPr lang="en-US" dirty="0"/>
              <a:t>All measurements from profilers were taken at the approximate height of the Vector sample point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DB10B7-C3F5-D7C4-7C4F-BA6117545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471" y="520861"/>
            <a:ext cx="4361329" cy="5816278"/>
          </a:xfrm>
          <a:prstGeom prst="rect">
            <a:avLst/>
          </a:prstGeom>
        </p:spPr>
      </p:pic>
      <p:sp>
        <p:nvSpPr>
          <p:cNvPr id="7" name="Right Bracket 6">
            <a:extLst>
              <a:ext uri="{FF2B5EF4-FFF2-40B4-BE49-F238E27FC236}">
                <a16:creationId xmlns:a16="http://schemas.microsoft.com/office/drawing/2014/main" id="{2D556568-29FB-625E-D747-9D0A790F4784}"/>
              </a:ext>
            </a:extLst>
          </p:cNvPr>
          <p:cNvSpPr/>
          <p:nvPr/>
        </p:nvSpPr>
        <p:spPr>
          <a:xfrm>
            <a:off x="9735671" y="1506071"/>
            <a:ext cx="537882" cy="3033656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BC8B53-8CE4-203A-4FD8-CCC61ED5B99C}"/>
              </a:ext>
            </a:extLst>
          </p:cNvPr>
          <p:cNvSpPr txBox="1"/>
          <p:nvPr/>
        </p:nvSpPr>
        <p:spPr>
          <a:xfrm rot="5400000">
            <a:off x="9654730" y="2838233"/>
            <a:ext cx="1606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1.2 meters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9A04E-1A34-31D1-9F36-93509B826606}"/>
              </a:ext>
            </a:extLst>
          </p:cNvPr>
          <p:cNvSpPr txBox="1"/>
          <p:nvPr/>
        </p:nvSpPr>
        <p:spPr>
          <a:xfrm>
            <a:off x="7368988" y="1269402"/>
            <a:ext cx="1312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Vector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D7DB35-A881-DA92-3DF4-FAA382E79E43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8025205" y="1638734"/>
            <a:ext cx="1194098" cy="2076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87C02C7-C422-81F1-7EA8-30798FD27055}"/>
              </a:ext>
            </a:extLst>
          </p:cNvPr>
          <p:cNvSpPr/>
          <p:nvPr/>
        </p:nvSpPr>
        <p:spPr>
          <a:xfrm>
            <a:off x="9255162" y="1555099"/>
            <a:ext cx="645459" cy="58265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28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E99A4-1215-6C57-3F91-62AC668CD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0A3CD7-6287-3024-11F5-C83B0B674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The velocity signals were processed using a 10-minute  Hamming window filter to remove noise and wave-level oscillations</a:t>
            </a:r>
          </a:p>
        </p:txBody>
      </p:sp>
      <p:pic>
        <p:nvPicPr>
          <p:cNvPr id="9" name="Picture 8" descr="A graph of a graph&#10;&#10;AI-generated content may be incorrect.">
            <a:extLst>
              <a:ext uri="{FF2B5EF4-FFF2-40B4-BE49-F238E27FC236}">
                <a16:creationId xmlns:a16="http://schemas.microsoft.com/office/drawing/2014/main" id="{CA061B0A-4767-EBF7-A73F-15E3248B5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426" y="1697589"/>
            <a:ext cx="6196996" cy="364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66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E378A-2659-8B43-2063-9EB84518D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Coherence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704E-5079-27C3-8D44-80C1FDFEC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3345" cy="4351338"/>
          </a:xfrm>
        </p:spPr>
        <p:txBody>
          <a:bodyPr/>
          <a:lstStyle/>
          <a:p>
            <a:r>
              <a:rPr lang="en-US" dirty="0"/>
              <a:t>All four ADCPs show similar trends in their currents, suggesting that the signals are largely coherent and do not have substantial internal wave noise</a:t>
            </a:r>
          </a:p>
          <a:p>
            <a:r>
              <a:rPr lang="en-US" dirty="0"/>
              <a:t>High coherence means that differences in velocities can be attributed to drag</a:t>
            </a:r>
          </a:p>
        </p:txBody>
      </p:sp>
      <p:pic>
        <p:nvPicPr>
          <p:cNvPr id="5" name="Picture 4" descr="A graph of blue lines&#10;&#10;AI-generated content may be incorrect.">
            <a:extLst>
              <a:ext uri="{FF2B5EF4-FFF2-40B4-BE49-F238E27FC236}">
                <a16:creationId xmlns:a16="http://schemas.microsoft.com/office/drawing/2014/main" id="{9121A483-41BC-AFBE-E07A-A4D0474BC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545" y="1401736"/>
            <a:ext cx="5974565" cy="40623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C512497-073A-3966-3995-07007969E350}"/>
                  </a:ext>
                </a:extLst>
              </p14:cNvPr>
              <p14:cNvContentPartPr/>
              <p14:nvPr/>
            </p14:nvContentPartPr>
            <p14:xfrm>
              <a:off x="9358624" y="1660574"/>
              <a:ext cx="2505600" cy="698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C512497-073A-3966-3995-07007969E35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52504" y="1654454"/>
                <a:ext cx="2517840" cy="71028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EDBDAD1-27A5-94A6-DD05-01BD13DF5E26}"/>
              </a:ext>
            </a:extLst>
          </p:cNvPr>
          <p:cNvSpPr txBox="1"/>
          <p:nvPr/>
        </p:nvSpPr>
        <p:spPr>
          <a:xfrm>
            <a:off x="10348856" y="882127"/>
            <a:ext cx="1366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Battery died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7772BEE-DF97-BDEC-D72A-F449D65AF8ED}"/>
              </a:ext>
            </a:extLst>
          </p:cNvPr>
          <p:cNvCxnSpPr>
            <a:stCxn id="7" idx="2"/>
          </p:cNvCxnSpPr>
          <p:nvPr/>
        </p:nvCxnSpPr>
        <p:spPr>
          <a:xfrm>
            <a:off x="11031967" y="1159126"/>
            <a:ext cx="0" cy="5014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201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77F4D-E766-60E5-7659-EA5740C9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 Reductions</a:t>
            </a:r>
          </a:p>
        </p:txBody>
      </p:sp>
      <p:pic>
        <p:nvPicPr>
          <p:cNvPr id="5" name="Content Placeholder 4" descr="A graph of a red and blue graph&#10;&#10;AI-generated content may be incorrect.">
            <a:extLst>
              <a:ext uri="{FF2B5EF4-FFF2-40B4-BE49-F238E27FC236}">
                <a16:creationId xmlns:a16="http://schemas.microsoft.com/office/drawing/2014/main" id="{D5BCB339-1AAD-AB1D-E018-8C73F44B6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1191" y="1690688"/>
            <a:ext cx="6982609" cy="44217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1E1A49-A275-76BB-67E5-58E94795232F}"/>
              </a:ext>
            </a:extLst>
          </p:cNvPr>
          <p:cNvSpPr txBox="1"/>
          <p:nvPr/>
        </p:nvSpPr>
        <p:spPr>
          <a:xfrm>
            <a:off x="838200" y="1690688"/>
            <a:ext cx="33787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figure indicates the correlation between velocities measured inside versus outside the kelp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Inside velocities are an arithmetic average of M2 Sig1k and Vector velocities. (AQD values were excluded because of battery issues)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“u”</a:t>
            </a:r>
            <a:r>
              <a:rPr lang="en-US" dirty="0"/>
              <a:t> and “</a:t>
            </a:r>
            <a:r>
              <a:rPr lang="en-US" i="1" dirty="0"/>
              <a:t>v”</a:t>
            </a:r>
            <a:r>
              <a:rPr lang="en-US" dirty="0"/>
              <a:t> velocities are the major and minor principal components of variability and correspond approximately to North and East, respectively</a:t>
            </a:r>
          </a:p>
        </p:txBody>
      </p:sp>
    </p:spTree>
    <p:extLst>
      <p:ext uri="{BB962C8B-B14F-4D97-AF65-F5344CB8AC3E}">
        <p14:creationId xmlns:p14="http://schemas.microsoft.com/office/powerpoint/2010/main" val="47286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D1B47-D12A-5E14-10F3-EDD51D50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45389-6231-71D5-17E7-F5784CD3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results of this analysis show that there is measurable drag on current flow through the kelp forest.</a:t>
            </a:r>
          </a:p>
          <a:p>
            <a:r>
              <a:rPr lang="en-US" dirty="0"/>
              <a:t>There are no obvious signs of substantial internal waves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7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A807-F989-81F5-C3D0-6469C0354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538B3-8A1D-91A7-1E44-C060093FB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AQD data may be usable if data is interpolated before low pass filter is applied</a:t>
            </a:r>
          </a:p>
          <a:p>
            <a:r>
              <a:rPr lang="en-US" dirty="0"/>
              <a:t>Inside vs Outside velocities must be normalized for actual correlation coefficients. </a:t>
            </a:r>
          </a:p>
          <a:p>
            <a:r>
              <a:rPr lang="en-US" dirty="0"/>
              <a:t>Correlations at other elevations can be analyzed with AQD and M2</a:t>
            </a:r>
          </a:p>
          <a:p>
            <a:r>
              <a:rPr lang="en-US" dirty="0"/>
              <a:t>Correlation coefficients for Release 2 (this release) can be compared with Release 1</a:t>
            </a:r>
          </a:p>
          <a:p>
            <a:r>
              <a:rPr lang="en-US" dirty="0"/>
              <a:t>Quantitative analysis of coherence</a:t>
            </a:r>
          </a:p>
        </p:txBody>
      </p:sp>
    </p:spTree>
    <p:extLst>
      <p:ext uri="{BB962C8B-B14F-4D97-AF65-F5344CB8AC3E}">
        <p14:creationId xmlns:p14="http://schemas.microsoft.com/office/powerpoint/2010/main" val="3982692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5831</TotalTime>
  <Words>291</Words>
  <Application>Microsoft Macintosh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First Findings on Current Drag and Incoherence in a Kelp Forest</vt:lpstr>
      <vt:lpstr>Moorings</vt:lpstr>
      <vt:lpstr>Sampling Height</vt:lpstr>
      <vt:lpstr>Low Pass Filter</vt:lpstr>
      <vt:lpstr>Coherence</vt:lpstr>
      <vt:lpstr>Velocity Reductions</vt:lpstr>
      <vt:lpstr>Conclusions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Rooker, Jason Kent</dc:creator>
  <cp:lastModifiedBy>Rooker, Jason Kent</cp:lastModifiedBy>
  <cp:revision>1</cp:revision>
  <dcterms:created xsi:type="dcterms:W3CDTF">2026-01-02T21:01:54Z</dcterms:created>
  <dcterms:modified xsi:type="dcterms:W3CDTF">2026-01-06T22:13:06Z</dcterms:modified>
</cp:coreProperties>
</file>

<file path=docProps/thumbnail.jpeg>
</file>